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8" d="100"/>
          <a:sy n="128" d="100"/>
        </p:scale>
        <p:origin x="15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0DF85-796A-403D-BADD-F1214417375F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7B695-9E58-4DE3-8B52-D1C098DE1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65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57B695-9E58-4DE3-8B52-D1C098DE1F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41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4B08C-D23E-42B1-AB33-BA94BD1F7A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BB9130-EB54-42F3-ACFC-B47360204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82FE5-7D88-4C40-A2D8-A87454752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ACD16-318F-4E0D-88F3-BD38C7EE6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63676-250F-4332-876C-B3898D95C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2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7FDA3-3E47-4000-B7C8-615033632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AA5FD-F333-48E4-84BF-3F2D723E2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E1216-87CC-4DD5-9D41-55C0FC123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33CC9-AB6D-4CA0-9C0A-B672B8A70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36019-D796-4E39-A421-B5B09C071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3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F90DB9-7316-44AA-A47E-EE5877B310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0ACAD8-183E-4346-8383-193F0CA5F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9FB69-056C-41E2-AE4B-80573277D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58F0E-2C16-4C11-8D4C-8947FC00A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BD322-5FAB-422D-83DF-49C4B9337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6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58E97-BADE-4CEC-8884-CC946535C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821FA-52E7-4D12-883C-4CD408882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F582A-7213-4DB5-B4A7-F101996F0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D1146-D8C2-4C5D-AFFA-46511CEDA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B1DC6-E306-4FE3-B08D-59CB84223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EE496-4C62-49BD-A404-DD84BCC4B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6C6F70-694F-44FA-9098-3CC6F2588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0B4A9-D5FF-4A73-A9ED-338DFBB24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BF00E-EBF4-4CF5-9221-722AE799A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079CB-6398-48D0-A659-EAD35EC1D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07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0B32A-F4DB-44D6-9F3A-4B2707F28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389AA-E482-4A52-9A1C-538367332A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B636EE-7A07-4F63-BAD4-EAF085C25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82F0-E6CD-462C-9B94-40FBAEF08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3B3266-6280-4012-AA6A-11E238126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99EF1-70B6-48F0-85A9-9864431E9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4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238F9-2FCB-4329-A9E7-376CA4886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277A13-AE06-4F26-BA3A-C04C74D98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8A73F-9C51-4536-A4A3-E982BAB5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2BD0FB-C488-413B-91E5-6BB70A7BBB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D2A76E-DB11-414E-8E03-FA3880B0AC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954868-D37B-4552-A337-4EF6D11CC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D14719-11E9-41B9-8086-4F3B4252A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5703A1-B5DA-4E16-A471-1B79CAEA0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2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CF8B5-A23F-454F-B1CB-3D4BDDCE1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9AE03F-2A81-41C9-A3A5-7DD866B8F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F3DA9A-7EFD-412A-B629-899767C1D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D5BF2A-CBDE-4ACF-AA3E-FEC80542F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60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193CAF-3530-495C-99DF-66453B0E8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F4BBE0-3B5A-48FA-B69C-F36077F95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95474E-64C7-4864-9B07-4FDA9597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86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4CF9F-5501-43FB-96A5-4664B428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00680-53F1-45A6-A216-BAFE9539D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44FBD8-9701-4735-ADE7-A0F74A009A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5FC161-E122-429C-91B8-92E92ACED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08F06-CF25-4801-B76F-522D06BDA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3FF09F-6453-4B3C-9453-A819D6E45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7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24A54-82CB-4B94-A2B2-37F9C7365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BF4997-0CCE-4C2B-8982-C62676DBBC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D051B6-439D-48E5-8D68-23C4033A4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718051-BACE-4CC6-AAE6-F1C266420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84A6C-5014-4D42-B300-963DDBDB9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02B7FC-A011-4A9D-B436-F640F7DCC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69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B6BE40-D582-49D1-9DC4-5DE1837D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A50D6A-5BFB-4069-A8C2-6CF89D156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1DEDC-3A72-4EA2-A041-02DF535205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94F48-AEA7-44EB-A40F-E7315B4F7322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C7190-2AC2-4986-A61F-9E9E25BFEC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B9F7D-16A0-45D5-818E-9B151071A3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8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636EE-33AA-47DF-ABAD-E8B84FABBF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Evaluating Models</a:t>
            </a:r>
            <a:br>
              <a:rPr lang="en-US" dirty="0"/>
            </a:br>
            <a:r>
              <a:rPr lang="en-US" dirty="0"/>
              <a:t>Part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F0475C-3A8A-4379-9AB4-B08FCF454A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Evaluation is Creation</a:t>
            </a:r>
          </a:p>
          <a:p>
            <a:r>
              <a:rPr lang="en-US" dirty="0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677987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33FE5-02E4-4CAE-BB04-C931D5113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and Testing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80159-AEB0-4214-AEA5-495260160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8250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1) </a:t>
            </a:r>
            <a:r>
              <a:rPr lang="en-US" b="1" dirty="0"/>
              <a:t>Training set</a:t>
            </a:r>
            <a:r>
              <a:rPr lang="en-US" dirty="0"/>
              <a:t>: to build the model</a:t>
            </a:r>
          </a:p>
          <a:p>
            <a:pPr marL="0" indent="0">
              <a:buNone/>
            </a:pPr>
            <a:r>
              <a:rPr lang="en-US" dirty="0"/>
              <a:t>	2) </a:t>
            </a:r>
            <a:r>
              <a:rPr lang="en-US" b="1" dirty="0"/>
              <a:t>Validation set</a:t>
            </a:r>
            <a:r>
              <a:rPr lang="en-US" dirty="0"/>
              <a:t>: to tune the parameters of the model</a:t>
            </a:r>
          </a:p>
          <a:p>
            <a:pPr marL="0" indent="0">
              <a:buNone/>
            </a:pPr>
            <a:r>
              <a:rPr lang="en-US" dirty="0"/>
              <a:t>	3) </a:t>
            </a:r>
            <a:r>
              <a:rPr lang="en-US" b="1" dirty="0"/>
              <a:t>Test set</a:t>
            </a:r>
            <a:r>
              <a:rPr lang="en-US" dirty="0"/>
              <a:t>: to estimate how well the model works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3497E3-051F-43BA-85CA-1225B0838155}"/>
              </a:ext>
            </a:extLst>
          </p:cNvPr>
          <p:cNvSpPr txBox="1"/>
          <p:nvPr/>
        </p:nvSpPr>
        <p:spPr>
          <a:xfrm>
            <a:off x="2139461" y="3903784"/>
            <a:ext cx="7913077" cy="258532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for p in </a:t>
            </a:r>
            <a:r>
              <a:rPr lang="en-US" dirty="0" err="1"/>
              <a:t>parametersToTry</a:t>
            </a:r>
            <a:r>
              <a:rPr lang="en-US" dirty="0"/>
              <a:t>:</a:t>
            </a:r>
          </a:p>
          <a:p>
            <a:r>
              <a:rPr lang="fr-FR" dirty="0"/>
              <a:t>	</a:t>
            </a:r>
            <a:r>
              <a:rPr lang="fr-FR" dirty="0" err="1"/>
              <a:t>model.fit</a:t>
            </a:r>
            <a:r>
              <a:rPr lang="fr-FR" dirty="0"/>
              <a:t>(</a:t>
            </a:r>
            <a:r>
              <a:rPr lang="fr-FR" dirty="0" err="1"/>
              <a:t>trainX</a:t>
            </a:r>
            <a:r>
              <a:rPr lang="fr-FR" dirty="0"/>
              <a:t>, </a:t>
            </a:r>
            <a:r>
              <a:rPr lang="fr-FR" dirty="0" err="1"/>
              <a:t>trainY</a:t>
            </a:r>
            <a:r>
              <a:rPr lang="fr-FR" dirty="0"/>
              <a:t>, p)</a:t>
            </a:r>
          </a:p>
          <a:p>
            <a:r>
              <a:rPr lang="en-US" dirty="0"/>
              <a:t>	accuracies[p] = evaluate(</a:t>
            </a:r>
            <a:r>
              <a:rPr lang="en-US" dirty="0" err="1"/>
              <a:t>validationY</a:t>
            </a:r>
            <a:r>
              <a:rPr lang="en-US" dirty="0"/>
              <a:t>, </a:t>
            </a:r>
            <a:r>
              <a:rPr lang="en-US" dirty="0" err="1"/>
              <a:t>model.predict</a:t>
            </a:r>
            <a:r>
              <a:rPr lang="en-US" dirty="0"/>
              <a:t>(</a:t>
            </a:r>
            <a:r>
              <a:rPr lang="en-US" dirty="0" err="1"/>
              <a:t>validationX</a:t>
            </a:r>
            <a:r>
              <a:rPr lang="en-US" dirty="0"/>
              <a:t>))</a:t>
            </a:r>
          </a:p>
          <a:p>
            <a:endParaRPr lang="en-US" dirty="0"/>
          </a:p>
          <a:p>
            <a:r>
              <a:rPr lang="en-US" dirty="0" err="1"/>
              <a:t>bestPFound</a:t>
            </a:r>
            <a:r>
              <a:rPr lang="en-US" dirty="0"/>
              <a:t> = </a:t>
            </a:r>
            <a:r>
              <a:rPr lang="en-US" dirty="0" err="1"/>
              <a:t>bestParametersFound</a:t>
            </a:r>
            <a:r>
              <a:rPr lang="en-US" dirty="0"/>
              <a:t>(accuracies)</a:t>
            </a:r>
          </a:p>
          <a:p>
            <a:endParaRPr lang="en-US" dirty="0"/>
          </a:p>
          <a:p>
            <a:r>
              <a:rPr lang="en-US" dirty="0" err="1"/>
              <a:t>finalModel.fit</a:t>
            </a:r>
            <a:r>
              <a:rPr lang="en-US" dirty="0"/>
              <a:t>(</a:t>
            </a:r>
            <a:r>
              <a:rPr lang="en-US" dirty="0" err="1"/>
              <a:t>trainX+validationX</a:t>
            </a:r>
            <a:r>
              <a:rPr lang="en-US" dirty="0"/>
              <a:t>, </a:t>
            </a:r>
            <a:r>
              <a:rPr lang="en-US" dirty="0" err="1"/>
              <a:t>trainY+validationY</a:t>
            </a:r>
            <a:r>
              <a:rPr lang="en-US" dirty="0"/>
              <a:t>, </a:t>
            </a:r>
            <a:r>
              <a:rPr lang="en-US" dirty="0" err="1"/>
              <a:t>bestPFound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estimateOfGeneralizationPerformance</a:t>
            </a:r>
            <a:r>
              <a:rPr lang="en-US" dirty="0"/>
              <a:t> = evaluate(</a:t>
            </a:r>
            <a:r>
              <a:rPr lang="en-US" dirty="0" err="1"/>
              <a:t>testY</a:t>
            </a:r>
            <a:r>
              <a:rPr lang="en-US" dirty="0"/>
              <a:t>, </a:t>
            </a:r>
            <a:r>
              <a:rPr lang="en-US" dirty="0" err="1"/>
              <a:t>finalModel.predict</a:t>
            </a:r>
            <a:r>
              <a:rPr lang="en-US" dirty="0"/>
              <a:t>(</a:t>
            </a:r>
            <a:r>
              <a:rPr lang="en-US" dirty="0" err="1"/>
              <a:t>testX</a:t>
            </a:r>
            <a:r>
              <a:rPr lang="en-US" dirty="0"/>
              <a:t>))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8CCD98-BA83-441E-ACB1-A37E55337857}"/>
              </a:ext>
            </a:extLst>
          </p:cNvPr>
          <p:cNvSpPr txBox="1"/>
          <p:nvPr/>
        </p:nvSpPr>
        <p:spPr>
          <a:xfrm>
            <a:off x="2139461" y="3534452"/>
            <a:ext cx="1873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Common Pattern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43886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C75F4-DCF9-4DC7-9272-67FA4A506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with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220AC-5E5C-43A4-91EB-7F362A4C3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Failure to Generalize:</a:t>
            </a:r>
          </a:p>
          <a:p>
            <a:pPr marL="0" indent="0">
              <a:buNone/>
            </a:pPr>
            <a:r>
              <a:rPr lang="en-US" sz="2000" dirty="0"/>
              <a:t>	1) If you test on the same data you train on, you’ll be too optimistic</a:t>
            </a:r>
          </a:p>
          <a:p>
            <a:pPr marL="0" indent="0">
              <a:buNone/>
            </a:pPr>
            <a:r>
              <a:rPr lang="en-US" sz="2000" dirty="0"/>
              <a:t>	2) If you evaluate on test data a lot as you’re debugging, you’ll be too optimistic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Failure to learn the best model you can:</a:t>
            </a:r>
          </a:p>
          <a:p>
            <a:pPr marL="0" indent="0">
              <a:buNone/>
            </a:pPr>
            <a:r>
              <a:rPr lang="en-US" sz="2000" dirty="0"/>
              <a:t>	3) If you reserve too much data for testing you might not learn as good a model</a:t>
            </a:r>
          </a:p>
        </p:txBody>
      </p:sp>
    </p:spTree>
    <p:extLst>
      <p:ext uri="{BB962C8B-B14F-4D97-AF65-F5344CB8AC3E}">
        <p14:creationId xmlns:p14="http://schemas.microsoft.com/office/powerpoint/2010/main" val="420731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97283-AAB3-46C5-9906-3226BD2A0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Mistakes: Confusion Matrix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A6C9A3-9C75-4FA9-AE6C-ACEE539E7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089" y="1690688"/>
            <a:ext cx="3095238" cy="1971429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53916D3-CDFC-4586-8FF7-FC8C85506C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115519"/>
              </p:ext>
            </p:extLst>
          </p:nvPr>
        </p:nvGraphicFramePr>
        <p:xfrm>
          <a:off x="4974004" y="1690688"/>
          <a:ext cx="1435100" cy="20955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610994361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92391244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Actual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Prediction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5650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63995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2615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0654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23322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92382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24082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489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7538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93838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512962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1BD9B12E-7DA6-4D40-A784-EBBA84C21F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5527" y="1690687"/>
            <a:ext cx="3095238" cy="197142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2F7C2F1-2B15-4A76-AC41-32272FD8EC77}"/>
              </a:ext>
            </a:extLst>
          </p:cNvPr>
          <p:cNvSpPr/>
          <p:nvPr/>
        </p:nvSpPr>
        <p:spPr>
          <a:xfrm>
            <a:off x="9053146" y="2676401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768E11-5F98-4175-A4C5-CDE733C34EAA}"/>
              </a:ext>
            </a:extLst>
          </p:cNvPr>
          <p:cNvSpPr/>
          <p:nvPr/>
        </p:nvSpPr>
        <p:spPr>
          <a:xfrm>
            <a:off x="9741042" y="2676401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6EF75B-6680-4A80-9152-77A401DD41C0}"/>
              </a:ext>
            </a:extLst>
          </p:cNvPr>
          <p:cNvSpPr/>
          <p:nvPr/>
        </p:nvSpPr>
        <p:spPr>
          <a:xfrm>
            <a:off x="9053146" y="3124809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9ECCC4-0541-4DCF-830C-88321B6A9F37}"/>
              </a:ext>
            </a:extLst>
          </p:cNvPr>
          <p:cNvSpPr/>
          <p:nvPr/>
        </p:nvSpPr>
        <p:spPr>
          <a:xfrm>
            <a:off x="9741042" y="3124809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35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97283-AAB3-46C5-9906-3226BD2A0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Evaluation Metrics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53916D3-CDFC-4586-8FF7-FC8C85506C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87759"/>
              </p:ext>
            </p:extLst>
          </p:nvPr>
        </p:nvGraphicFramePr>
        <p:xfrm>
          <a:off x="384419" y="1690689"/>
          <a:ext cx="1435100" cy="20955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610994361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92391244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Actual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Prediction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5650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63995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2615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0654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23322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92382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24082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489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7538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93838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512962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1BD9B12E-7DA6-4D40-A784-EBBA84C21F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942" y="1690688"/>
            <a:ext cx="3095238" cy="197142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2F7C2F1-2B15-4A76-AC41-32272FD8EC77}"/>
              </a:ext>
            </a:extLst>
          </p:cNvPr>
          <p:cNvSpPr/>
          <p:nvPr/>
        </p:nvSpPr>
        <p:spPr>
          <a:xfrm>
            <a:off x="4463561" y="2676402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768E11-5F98-4175-A4C5-CDE733C34EAA}"/>
              </a:ext>
            </a:extLst>
          </p:cNvPr>
          <p:cNvSpPr/>
          <p:nvPr/>
        </p:nvSpPr>
        <p:spPr>
          <a:xfrm>
            <a:off x="5151457" y="2676402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6EF75B-6680-4A80-9152-77A401DD41C0}"/>
              </a:ext>
            </a:extLst>
          </p:cNvPr>
          <p:cNvSpPr/>
          <p:nvPr/>
        </p:nvSpPr>
        <p:spPr>
          <a:xfrm>
            <a:off x="4463561" y="3124810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9ECCC4-0541-4DCF-830C-88321B6A9F37}"/>
              </a:ext>
            </a:extLst>
          </p:cNvPr>
          <p:cNvSpPr/>
          <p:nvPr/>
        </p:nvSpPr>
        <p:spPr>
          <a:xfrm>
            <a:off x="5151457" y="3124810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3A0A3C-7ACF-40E2-B825-CB8FA77D2488}"/>
              </a:ext>
            </a:extLst>
          </p:cNvPr>
          <p:cNvSpPr txBox="1"/>
          <p:nvPr/>
        </p:nvSpPr>
        <p:spPr>
          <a:xfrm>
            <a:off x="6717324" y="1995854"/>
            <a:ext cx="52314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Accuracy: What fraction does it get right</a:t>
            </a:r>
          </a:p>
          <a:p>
            <a:r>
              <a:rPr lang="en-US" dirty="0"/>
              <a:t>	(# TP + # TN) / # Total</a:t>
            </a:r>
          </a:p>
          <a:p>
            <a:endParaRPr lang="en-US" dirty="0"/>
          </a:p>
          <a:p>
            <a:r>
              <a:rPr lang="en-US" dirty="0"/>
              <a:t>Precision: When it says 1 how often is it right</a:t>
            </a:r>
          </a:p>
          <a:p>
            <a:r>
              <a:rPr lang="en-US" dirty="0"/>
              <a:t>	# TP / (# TP + # FP)</a:t>
            </a:r>
          </a:p>
          <a:p>
            <a:endParaRPr lang="en-US" dirty="0"/>
          </a:p>
          <a:p>
            <a:r>
              <a:rPr lang="en-US" dirty="0"/>
              <a:t>Recall: What fraction of 1s does it get right</a:t>
            </a:r>
          </a:p>
          <a:p>
            <a:r>
              <a:rPr lang="en-US" dirty="0"/>
              <a:t>	# TP / (# TP + # FN)</a:t>
            </a:r>
          </a:p>
          <a:p>
            <a:endParaRPr lang="en-US" dirty="0"/>
          </a:p>
          <a:p>
            <a:r>
              <a:rPr lang="en-US" dirty="0"/>
              <a:t>False Positive Rate: What fraction of 0s are called 1s</a:t>
            </a:r>
          </a:p>
          <a:p>
            <a:r>
              <a:rPr lang="en-US" dirty="0"/>
              <a:t>	# FP / (# FP + # TN)</a:t>
            </a:r>
          </a:p>
          <a:p>
            <a:endParaRPr lang="en-US" dirty="0"/>
          </a:p>
          <a:p>
            <a:r>
              <a:rPr lang="en-US" dirty="0"/>
              <a:t>False Negative Rate: What fraction of 1s are called 0s</a:t>
            </a:r>
          </a:p>
          <a:p>
            <a:r>
              <a:rPr lang="en-US" dirty="0"/>
              <a:t>	# FN / (# TP + # FN)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28A930C-038B-450A-BE4B-B327EF57E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942" y="3931137"/>
            <a:ext cx="3095238" cy="19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07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97283-AAB3-46C5-9906-3226BD2A0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Evaluation Metrics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D9B12E-7DA6-4D40-A784-EBBA84C21F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93253"/>
            <a:ext cx="3095238" cy="197142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2F7C2F1-2B15-4A76-AC41-32272FD8EC77}"/>
              </a:ext>
            </a:extLst>
          </p:cNvPr>
          <p:cNvSpPr/>
          <p:nvPr/>
        </p:nvSpPr>
        <p:spPr>
          <a:xfrm>
            <a:off x="2385819" y="2678967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768E11-5F98-4175-A4C5-CDE733C34EAA}"/>
              </a:ext>
            </a:extLst>
          </p:cNvPr>
          <p:cNvSpPr/>
          <p:nvPr/>
        </p:nvSpPr>
        <p:spPr>
          <a:xfrm>
            <a:off x="3073715" y="2678967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6EF75B-6680-4A80-9152-77A401DD41C0}"/>
              </a:ext>
            </a:extLst>
          </p:cNvPr>
          <p:cNvSpPr/>
          <p:nvPr/>
        </p:nvSpPr>
        <p:spPr>
          <a:xfrm>
            <a:off x="2385819" y="3127375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9ECCC4-0541-4DCF-830C-88321B6A9F37}"/>
              </a:ext>
            </a:extLst>
          </p:cNvPr>
          <p:cNvSpPr/>
          <p:nvPr/>
        </p:nvSpPr>
        <p:spPr>
          <a:xfrm>
            <a:off x="3073715" y="3127375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F4B6A86-CDA0-40D5-A564-4F90BBDFF7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995249"/>
            <a:ext cx="3095238" cy="19714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C3213CD-D3D8-4E80-87B4-C015EB802E41}"/>
              </a:ext>
            </a:extLst>
          </p:cNvPr>
          <p:cNvSpPr/>
          <p:nvPr/>
        </p:nvSpPr>
        <p:spPr>
          <a:xfrm>
            <a:off x="5481057" y="2010090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Accuracy: </a:t>
            </a:r>
            <a:r>
              <a:rPr lang="en-US" b="1" dirty="0"/>
              <a:t>91%</a:t>
            </a:r>
          </a:p>
          <a:p>
            <a:r>
              <a:rPr lang="en-US" dirty="0"/>
              <a:t>	(# TP + # TN) / # Total</a:t>
            </a:r>
          </a:p>
          <a:p>
            <a:endParaRPr lang="en-US" dirty="0"/>
          </a:p>
          <a:p>
            <a:r>
              <a:rPr lang="en-US" dirty="0"/>
              <a:t>False Negative Rate: </a:t>
            </a:r>
            <a:r>
              <a:rPr lang="en-US" b="1" dirty="0"/>
              <a:t>0%</a:t>
            </a:r>
          </a:p>
          <a:p>
            <a:r>
              <a:rPr lang="en-US" dirty="0"/>
              <a:t>	# FN / (# TP + # FN)</a:t>
            </a:r>
          </a:p>
          <a:p>
            <a:endParaRPr lang="en-US" dirty="0"/>
          </a:p>
          <a:p>
            <a:r>
              <a:rPr lang="en-US" dirty="0"/>
              <a:t>False Positive Rate: </a:t>
            </a:r>
            <a:r>
              <a:rPr lang="en-US" b="1" dirty="0"/>
              <a:t>90%</a:t>
            </a:r>
          </a:p>
          <a:p>
            <a:r>
              <a:rPr lang="en-US" dirty="0"/>
              <a:t>	# FP / (# FP + # TN)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104</Words>
  <Application>Microsoft Office PowerPoint</Application>
  <PresentationFormat>Widescreen</PresentationFormat>
  <Paragraphs>102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Evaluating Models Part 1</vt:lpstr>
      <vt:lpstr>Training and Testing Data</vt:lpstr>
      <vt:lpstr>Risks with Evaluation</vt:lpstr>
      <vt:lpstr>Types of Mistakes: Confusion Matrix</vt:lpstr>
      <vt:lpstr>Basic Evaluation Metrics</vt:lpstr>
      <vt:lpstr>Example of Evaluation Metrics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Models Part 1</dc:title>
  <dc:creator>Geoff Hulten</dc:creator>
  <cp:lastModifiedBy>Geoff Hulten</cp:lastModifiedBy>
  <cp:revision>16</cp:revision>
  <dcterms:created xsi:type="dcterms:W3CDTF">2018-09-23T19:09:38Z</dcterms:created>
  <dcterms:modified xsi:type="dcterms:W3CDTF">2018-11-24T23:38:23Z</dcterms:modified>
</cp:coreProperties>
</file>